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layfair Displ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layfairDisplay-regular.fntdata"/><Relationship Id="rId21" Type="http://schemas.openxmlformats.org/officeDocument/2006/relationships/slide" Target="slides/slide16.xml"/><Relationship Id="rId24" Type="http://schemas.openxmlformats.org/officeDocument/2006/relationships/font" Target="fonts/PlayfairDisplay-italic.fntdata"/><Relationship Id="rId23" Type="http://schemas.openxmlformats.org/officeDocument/2006/relationships/font" Target="fonts/PlayfairDispl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PlayfairDispl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6bded49c1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6bded49c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6bded49c1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6bded49c1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6bded49c1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6bded49c1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6bded49c1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6bded49c1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6bded49c1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6bded49c1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6bded49c1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6bded49c1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6bded49c1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6bded49c1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06bded49c1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06bded49c1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06bded49c1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06bded49c1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06bded49c1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06bded49c1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06bded49c1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06bded49c1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6bded49c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06bded49c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06bded49c1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06bded49c1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6bded49c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6bded49c1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6bded49c1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6bded49c1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lvl1pPr lvl="0">
              <a:spcBef>
                <a:spcPts val="100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0"/>
              </a:spcBef>
              <a:spcAft>
                <a:spcPts val="0"/>
              </a:spcAft>
              <a:buClr>
                <a:schemeClr val="accent6"/>
              </a:buClr>
              <a:buSzPts val="2400"/>
              <a:buNone/>
              <a:defRPr sz="2400">
                <a:solidFill>
                  <a:schemeClr val="accent6"/>
                </a:solidFill>
              </a:defRPr>
            </a:lvl2pPr>
            <a:lvl3pPr lvl="2">
              <a:lnSpc>
                <a:spcPct val="100000"/>
              </a:lnSpc>
              <a:spcBef>
                <a:spcPts val="0"/>
              </a:spcBef>
              <a:spcAft>
                <a:spcPts val="0"/>
              </a:spcAft>
              <a:buClr>
                <a:schemeClr val="accent6"/>
              </a:buClr>
              <a:buSzPts val="2400"/>
              <a:buNone/>
              <a:defRPr sz="2400">
                <a:solidFill>
                  <a:schemeClr val="accent6"/>
                </a:solidFill>
              </a:defRPr>
            </a:lvl3pPr>
            <a:lvl4pPr lvl="3">
              <a:lnSpc>
                <a:spcPct val="100000"/>
              </a:lnSpc>
              <a:spcBef>
                <a:spcPts val="0"/>
              </a:spcBef>
              <a:spcAft>
                <a:spcPts val="0"/>
              </a:spcAft>
              <a:buClr>
                <a:schemeClr val="accent6"/>
              </a:buClr>
              <a:buSzPts val="2400"/>
              <a:buNone/>
              <a:defRPr sz="2400">
                <a:solidFill>
                  <a:schemeClr val="accent6"/>
                </a:solidFill>
              </a:defRPr>
            </a:lvl4pPr>
            <a:lvl5pPr lvl="4">
              <a:lnSpc>
                <a:spcPct val="100000"/>
              </a:lnSpc>
              <a:spcBef>
                <a:spcPts val="0"/>
              </a:spcBef>
              <a:spcAft>
                <a:spcPts val="0"/>
              </a:spcAft>
              <a:buClr>
                <a:schemeClr val="accent6"/>
              </a:buClr>
              <a:buSzPts val="2400"/>
              <a:buNone/>
              <a:defRPr sz="2400">
                <a:solidFill>
                  <a:schemeClr val="accent6"/>
                </a:solidFill>
              </a:defRPr>
            </a:lvl5pPr>
            <a:lvl6pPr lvl="5">
              <a:lnSpc>
                <a:spcPct val="100000"/>
              </a:lnSpc>
              <a:spcBef>
                <a:spcPts val="0"/>
              </a:spcBef>
              <a:spcAft>
                <a:spcPts val="0"/>
              </a:spcAft>
              <a:buClr>
                <a:schemeClr val="accent6"/>
              </a:buClr>
              <a:buSzPts val="2400"/>
              <a:buNone/>
              <a:defRPr sz="2400">
                <a:solidFill>
                  <a:schemeClr val="accent6"/>
                </a:solidFill>
              </a:defRPr>
            </a:lvl6pPr>
            <a:lvl7pPr lvl="6">
              <a:lnSpc>
                <a:spcPct val="100000"/>
              </a:lnSpc>
              <a:spcBef>
                <a:spcPts val="0"/>
              </a:spcBef>
              <a:spcAft>
                <a:spcPts val="0"/>
              </a:spcAft>
              <a:buClr>
                <a:schemeClr val="accent6"/>
              </a:buClr>
              <a:buSzPts val="2400"/>
              <a:buNone/>
              <a:defRPr sz="2400">
                <a:solidFill>
                  <a:schemeClr val="accent6"/>
                </a:solidFill>
              </a:defRPr>
            </a:lvl7pPr>
            <a:lvl8pPr lvl="7">
              <a:lnSpc>
                <a:spcPct val="100000"/>
              </a:lnSpc>
              <a:spcBef>
                <a:spcPts val="0"/>
              </a:spcBef>
              <a:spcAft>
                <a:spcPts val="0"/>
              </a:spcAft>
              <a:buClr>
                <a:schemeClr val="accent6"/>
              </a:buClr>
              <a:buSzPts val="2400"/>
              <a:buNone/>
              <a:defRPr sz="2400">
                <a:solidFill>
                  <a:schemeClr val="accent6"/>
                </a:solidFill>
              </a:defRPr>
            </a:lvl8pPr>
            <a:lvl9pPr lvl="8">
              <a:lnSpc>
                <a:spcPct val="100000"/>
              </a:lnSpc>
              <a:spcBef>
                <a:spcPts val="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youtu.be/cyKblSwOMck" TargetMode="External"/><Relationship Id="rId4" Type="http://schemas.openxmlformats.org/officeDocument/2006/relationships/hyperlink" Target="https://youtu.be/9SkTR2nrQ6Q" TargetMode="External"/><Relationship Id="rId5" Type="http://schemas.openxmlformats.org/officeDocument/2006/relationships/hyperlink" Target="https://youtu.be/LLGWRtoK1Xs" TargetMode="External"/><Relationship Id="rId6" Type="http://schemas.openxmlformats.org/officeDocument/2006/relationships/hyperlink" Target="https://www.youtube.com/watch?v=bEmZr0OixBA" TargetMode="External"/><Relationship Id="rId7" Type="http://schemas.openxmlformats.org/officeDocument/2006/relationships/hyperlink" Target="https://www.youtube.com/watch?v=w35K7P77gxU" TargetMode="External"/><Relationship Id="rId8" Type="http://schemas.openxmlformats.org/officeDocument/2006/relationships/hyperlink" Target="https://www.youtube.com/watch?v=Eps8HoSNc1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p>
            <a:pPr indent="0" lvl="0" marL="0" rtl="0" algn="l">
              <a:spcBef>
                <a:spcPts val="1000"/>
              </a:spcBef>
              <a:spcAft>
                <a:spcPts val="0"/>
              </a:spcAft>
              <a:buNone/>
            </a:pPr>
            <a:r>
              <a:rPr lang="en"/>
              <a:t>Face, Age and Genre Detection</a:t>
            </a:r>
            <a:endParaRPr/>
          </a:p>
        </p:txBody>
      </p:sp>
      <p:sp>
        <p:nvSpPr>
          <p:cNvPr id="69" name="Google Shape;69;p13"/>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p>
            <a:pPr indent="0" lvl="0" marL="0" rtl="0" algn="l">
              <a:spcBef>
                <a:spcPts val="1000"/>
              </a:spcBef>
              <a:spcAft>
                <a:spcPts val="0"/>
              </a:spcAft>
              <a:buNone/>
            </a:pPr>
            <a:r>
              <a:rPr lang="en"/>
              <a:t>By Chriss Jordan Oboa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Execution: </a:t>
            </a:r>
            <a:r>
              <a:rPr lang="en"/>
              <a:t>Step 3</a:t>
            </a:r>
            <a:endParaRPr/>
          </a:p>
        </p:txBody>
      </p:sp>
      <p:sp>
        <p:nvSpPr>
          <p:cNvPr id="126" name="Google Shape;126;p22"/>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just">
              <a:lnSpc>
                <a:spcPct val="87545"/>
              </a:lnSpc>
              <a:spcBef>
                <a:spcPts val="0"/>
              </a:spcBef>
              <a:spcAft>
                <a:spcPts val="0"/>
              </a:spcAft>
              <a:buNone/>
            </a:pPr>
            <a:r>
              <a:rPr lang="en">
                <a:solidFill>
                  <a:srgbClr val="000000"/>
                </a:solidFill>
              </a:rPr>
              <a:t>This step is the part where Age and Gender detection received the pre-processed image, then run it into the age and detector frame in which uses the pretrained model based on Convolution Neural Network made by researchers, provided to us by Misbah Mohammed.</a:t>
            </a:r>
            <a:endParaRPr>
              <a:solidFill>
                <a:srgbClr val="000000"/>
              </a:solidFill>
            </a:endParaRPr>
          </a:p>
          <a:p>
            <a:pPr indent="0" lvl="0" marL="0" rtl="0" algn="l">
              <a:spcBef>
                <a:spcPts val="400"/>
              </a:spcBef>
              <a:spcAft>
                <a:spcPts val="1200"/>
              </a:spcAft>
              <a:buNone/>
            </a:pPr>
            <a:r>
              <a:t/>
            </a:r>
            <a:endParaRPr/>
          </a:p>
        </p:txBody>
      </p:sp>
      <p:pic>
        <p:nvPicPr>
          <p:cNvPr id="127" name="Google Shape;127;p22"/>
          <p:cNvPicPr preferRelativeResize="0"/>
          <p:nvPr/>
        </p:nvPicPr>
        <p:blipFill rotWithShape="1">
          <a:blip r:embed="rId3">
            <a:alphaModFix/>
          </a:blip>
          <a:srcRect b="0" l="0" r="46245" t="0"/>
          <a:stretch/>
        </p:blipFill>
        <p:spPr>
          <a:xfrm>
            <a:off x="1303800" y="2873700"/>
            <a:ext cx="4915252" cy="929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33" name="Google Shape;133;p23"/>
          <p:cNvSpPr txBox="1"/>
          <p:nvPr>
            <p:ph idx="1" type="body"/>
          </p:nvPr>
        </p:nvSpPr>
        <p:spPr>
          <a:xfrm>
            <a:off x="1303800" y="1384850"/>
            <a:ext cx="2089800" cy="314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Before</a:t>
            </a:r>
            <a:endParaRPr/>
          </a:p>
          <a:p>
            <a:pPr indent="0" lvl="0" marL="0" rtl="0" algn="l">
              <a:spcBef>
                <a:spcPts val="1200"/>
              </a:spcBef>
              <a:spcAft>
                <a:spcPts val="1200"/>
              </a:spcAft>
              <a:buNone/>
            </a:pPr>
            <a:r>
              <a:rPr lang="en"/>
              <a:t>AFter</a:t>
            </a:r>
            <a:endParaRPr/>
          </a:p>
        </p:txBody>
      </p:sp>
      <p:pic>
        <p:nvPicPr>
          <p:cNvPr id="134" name="Google Shape;134;p23"/>
          <p:cNvPicPr preferRelativeResize="0"/>
          <p:nvPr/>
        </p:nvPicPr>
        <p:blipFill>
          <a:blip r:embed="rId3">
            <a:alphaModFix/>
          </a:blip>
          <a:stretch>
            <a:fillRect/>
          </a:stretch>
        </p:blipFill>
        <p:spPr>
          <a:xfrm>
            <a:off x="5475875" y="1888425"/>
            <a:ext cx="3233300" cy="3220051"/>
          </a:xfrm>
          <a:prstGeom prst="rect">
            <a:avLst/>
          </a:prstGeom>
          <a:noFill/>
          <a:ln>
            <a:noFill/>
          </a:ln>
        </p:spPr>
      </p:pic>
      <p:pic>
        <p:nvPicPr>
          <p:cNvPr id="135" name="Google Shape;135;p23"/>
          <p:cNvPicPr preferRelativeResize="0"/>
          <p:nvPr/>
        </p:nvPicPr>
        <p:blipFill>
          <a:blip r:embed="rId4">
            <a:alphaModFix/>
          </a:blip>
          <a:stretch>
            <a:fillRect/>
          </a:stretch>
        </p:blipFill>
        <p:spPr>
          <a:xfrm>
            <a:off x="1303800" y="1860025"/>
            <a:ext cx="3099900" cy="3276850"/>
          </a:xfrm>
          <a:prstGeom prst="rect">
            <a:avLst/>
          </a:prstGeom>
          <a:noFill/>
          <a:ln>
            <a:noFill/>
          </a:ln>
        </p:spPr>
      </p:pic>
      <p:sp>
        <p:nvSpPr>
          <p:cNvPr id="136" name="Google Shape;136;p23"/>
          <p:cNvSpPr txBox="1"/>
          <p:nvPr>
            <p:ph idx="1" type="body"/>
          </p:nvPr>
        </p:nvSpPr>
        <p:spPr>
          <a:xfrm>
            <a:off x="5602250" y="1384850"/>
            <a:ext cx="2089800" cy="3146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After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42" name="Google Shape;142;p24"/>
          <p:cNvSpPr txBox="1"/>
          <p:nvPr>
            <p:ph idx="1" type="body"/>
          </p:nvPr>
        </p:nvSpPr>
        <p:spPr>
          <a:xfrm>
            <a:off x="1303800" y="1384850"/>
            <a:ext cx="2089800" cy="314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Before</a:t>
            </a:r>
            <a:endParaRPr/>
          </a:p>
          <a:p>
            <a:pPr indent="0" lvl="0" marL="0" rtl="0" algn="l">
              <a:spcBef>
                <a:spcPts val="1200"/>
              </a:spcBef>
              <a:spcAft>
                <a:spcPts val="1200"/>
              </a:spcAft>
              <a:buNone/>
            </a:pPr>
            <a:r>
              <a:rPr lang="en"/>
              <a:t>AFter</a:t>
            </a:r>
            <a:endParaRPr/>
          </a:p>
        </p:txBody>
      </p:sp>
      <p:sp>
        <p:nvSpPr>
          <p:cNvPr id="143" name="Google Shape;143;p24"/>
          <p:cNvSpPr txBox="1"/>
          <p:nvPr>
            <p:ph idx="1" type="body"/>
          </p:nvPr>
        </p:nvSpPr>
        <p:spPr>
          <a:xfrm>
            <a:off x="5602250" y="1384850"/>
            <a:ext cx="2089800" cy="3146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After</a:t>
            </a:r>
            <a:endParaRPr/>
          </a:p>
        </p:txBody>
      </p:sp>
      <p:pic>
        <p:nvPicPr>
          <p:cNvPr id="144" name="Google Shape;144;p24"/>
          <p:cNvPicPr preferRelativeResize="0"/>
          <p:nvPr/>
        </p:nvPicPr>
        <p:blipFill rotWithShape="1">
          <a:blip r:embed="rId3">
            <a:alphaModFix/>
          </a:blip>
          <a:srcRect b="0" l="21286" r="20364" t="0"/>
          <a:stretch/>
        </p:blipFill>
        <p:spPr>
          <a:xfrm>
            <a:off x="809350" y="1666575"/>
            <a:ext cx="3620673" cy="3476926"/>
          </a:xfrm>
          <a:prstGeom prst="rect">
            <a:avLst/>
          </a:prstGeom>
          <a:noFill/>
          <a:ln>
            <a:noFill/>
          </a:ln>
        </p:spPr>
      </p:pic>
      <p:pic>
        <p:nvPicPr>
          <p:cNvPr id="145" name="Google Shape;145;p24"/>
          <p:cNvPicPr preferRelativeResize="0"/>
          <p:nvPr/>
        </p:nvPicPr>
        <p:blipFill rotWithShape="1">
          <a:blip r:embed="rId4">
            <a:alphaModFix/>
          </a:blip>
          <a:srcRect b="0" l="16387" r="23277" t="0"/>
          <a:stretch/>
        </p:blipFill>
        <p:spPr>
          <a:xfrm>
            <a:off x="5012175" y="1666575"/>
            <a:ext cx="3532123" cy="34769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Improvement needed</a:t>
            </a:r>
            <a:endParaRPr/>
          </a:p>
        </p:txBody>
      </p:sp>
      <p:sp>
        <p:nvSpPr>
          <p:cNvPr id="151" name="Google Shape;151;p25"/>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Some of the result were not quite satisfying and are often due to </a:t>
            </a:r>
            <a:r>
              <a:rPr lang="en">
                <a:solidFill>
                  <a:srgbClr val="000000"/>
                </a:solidFill>
              </a:rPr>
              <a:t>the image quality or even the angle and the shadow of the images in which tend to affect the final results when detecting.</a:t>
            </a:r>
            <a:endParaRPr>
              <a:solidFill>
                <a:srgbClr val="000000"/>
              </a:solidFill>
            </a:endParaRPr>
          </a:p>
          <a:p>
            <a:pPr indent="0" lvl="0" marL="0" rtl="0" algn="l">
              <a:spcBef>
                <a:spcPts val="1200"/>
              </a:spcBef>
              <a:spcAft>
                <a:spcPts val="1200"/>
              </a:spcAft>
              <a:buNone/>
            </a:pPr>
            <a:r>
              <a:t/>
            </a:r>
            <a:endParaRPr/>
          </a:p>
        </p:txBody>
      </p:sp>
      <p:pic>
        <p:nvPicPr>
          <p:cNvPr id="152" name="Google Shape;152;p25"/>
          <p:cNvPicPr preferRelativeResize="0"/>
          <p:nvPr/>
        </p:nvPicPr>
        <p:blipFill>
          <a:blip r:embed="rId3">
            <a:alphaModFix/>
          </a:blip>
          <a:stretch>
            <a:fillRect/>
          </a:stretch>
        </p:blipFill>
        <p:spPr>
          <a:xfrm>
            <a:off x="1303800" y="2689950"/>
            <a:ext cx="2870525" cy="2138550"/>
          </a:xfrm>
          <a:prstGeom prst="rect">
            <a:avLst/>
          </a:prstGeom>
          <a:noFill/>
          <a:ln>
            <a:noFill/>
          </a:ln>
        </p:spPr>
      </p:pic>
      <p:pic>
        <p:nvPicPr>
          <p:cNvPr id="153" name="Google Shape;153;p25"/>
          <p:cNvPicPr preferRelativeResize="0"/>
          <p:nvPr/>
        </p:nvPicPr>
        <p:blipFill>
          <a:blip r:embed="rId4">
            <a:alphaModFix/>
          </a:blip>
          <a:stretch>
            <a:fillRect/>
          </a:stretch>
        </p:blipFill>
        <p:spPr>
          <a:xfrm>
            <a:off x="4969550" y="2571750"/>
            <a:ext cx="3011500" cy="2275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 more example</a:t>
            </a:r>
            <a:endParaRPr/>
          </a:p>
        </p:txBody>
      </p:sp>
      <p:sp>
        <p:nvSpPr>
          <p:cNvPr id="159" name="Google Shape;159;p26"/>
          <p:cNvSpPr txBox="1"/>
          <p:nvPr>
            <p:ph idx="1" type="body"/>
          </p:nvPr>
        </p:nvSpPr>
        <p:spPr>
          <a:xfrm>
            <a:off x="1303800" y="1384850"/>
            <a:ext cx="2089800" cy="314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Before</a:t>
            </a:r>
            <a:endParaRPr/>
          </a:p>
          <a:p>
            <a:pPr indent="0" lvl="0" marL="0" rtl="0" algn="l">
              <a:spcBef>
                <a:spcPts val="1200"/>
              </a:spcBef>
              <a:spcAft>
                <a:spcPts val="1200"/>
              </a:spcAft>
              <a:buNone/>
            </a:pPr>
            <a:r>
              <a:rPr lang="en"/>
              <a:t>AFter</a:t>
            </a:r>
            <a:endParaRPr/>
          </a:p>
        </p:txBody>
      </p:sp>
      <p:sp>
        <p:nvSpPr>
          <p:cNvPr id="160" name="Google Shape;160;p26"/>
          <p:cNvSpPr txBox="1"/>
          <p:nvPr>
            <p:ph idx="1" type="body"/>
          </p:nvPr>
        </p:nvSpPr>
        <p:spPr>
          <a:xfrm>
            <a:off x="5602250" y="1384850"/>
            <a:ext cx="2089800" cy="3146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After</a:t>
            </a:r>
            <a:endParaRPr/>
          </a:p>
        </p:txBody>
      </p:sp>
      <p:pic>
        <p:nvPicPr>
          <p:cNvPr id="161" name="Google Shape;161;p26"/>
          <p:cNvPicPr preferRelativeResize="0"/>
          <p:nvPr/>
        </p:nvPicPr>
        <p:blipFill>
          <a:blip r:embed="rId3">
            <a:alphaModFix/>
          </a:blip>
          <a:stretch>
            <a:fillRect/>
          </a:stretch>
        </p:blipFill>
        <p:spPr>
          <a:xfrm>
            <a:off x="309013" y="1748225"/>
            <a:ext cx="4079363" cy="2719575"/>
          </a:xfrm>
          <a:prstGeom prst="rect">
            <a:avLst/>
          </a:prstGeom>
          <a:noFill/>
          <a:ln>
            <a:noFill/>
          </a:ln>
        </p:spPr>
      </p:pic>
      <p:pic>
        <p:nvPicPr>
          <p:cNvPr id="162" name="Google Shape;162;p26"/>
          <p:cNvPicPr preferRelativeResize="0"/>
          <p:nvPr/>
        </p:nvPicPr>
        <p:blipFill>
          <a:blip r:embed="rId4">
            <a:alphaModFix/>
          </a:blip>
          <a:stretch>
            <a:fillRect/>
          </a:stretch>
        </p:blipFill>
        <p:spPr>
          <a:xfrm>
            <a:off x="4625775" y="1814012"/>
            <a:ext cx="4518224" cy="2587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Another way to improve the accuracy</a:t>
            </a:r>
            <a:endParaRPr/>
          </a:p>
        </p:txBody>
      </p:sp>
      <p:sp>
        <p:nvSpPr>
          <p:cNvPr id="168" name="Google Shape;168;p27"/>
          <p:cNvSpPr txBox="1"/>
          <p:nvPr>
            <p:ph idx="1" type="body"/>
          </p:nvPr>
        </p:nvSpPr>
        <p:spPr>
          <a:xfrm>
            <a:off x="1303800" y="1533475"/>
            <a:ext cx="7030500" cy="299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better accuracy can be also </a:t>
            </a:r>
            <a:r>
              <a:rPr lang="en"/>
              <a:t>achieve</a:t>
            </a:r>
            <a:r>
              <a:rPr lang="en"/>
              <a:t> by tweaking the size </a:t>
            </a:r>
            <a:r>
              <a:rPr lang="en"/>
              <a:t>highlighted in the image below.</a:t>
            </a:r>
            <a:endParaRPr/>
          </a:p>
        </p:txBody>
      </p:sp>
      <p:pic>
        <p:nvPicPr>
          <p:cNvPr id="169" name="Google Shape;169;p27"/>
          <p:cNvPicPr preferRelativeResize="0"/>
          <p:nvPr/>
        </p:nvPicPr>
        <p:blipFill rotWithShape="1">
          <a:blip r:embed="rId3">
            <a:alphaModFix/>
          </a:blip>
          <a:srcRect b="0" l="3883" r="0" t="0"/>
          <a:stretch/>
        </p:blipFill>
        <p:spPr>
          <a:xfrm>
            <a:off x="177475" y="2371200"/>
            <a:ext cx="8789023" cy="2545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videos</a:t>
            </a:r>
            <a:endParaRPr/>
          </a:p>
        </p:txBody>
      </p:sp>
      <p:sp>
        <p:nvSpPr>
          <p:cNvPr id="175" name="Google Shape;175;p28"/>
          <p:cNvSpPr txBox="1"/>
          <p:nvPr>
            <p:ph idx="1" type="body"/>
          </p:nvPr>
        </p:nvSpPr>
        <p:spPr>
          <a:xfrm>
            <a:off x="311700" y="1417800"/>
            <a:ext cx="8520600" cy="3150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307"/>
              <a:t>Unprocessed</a:t>
            </a:r>
            <a:r>
              <a:rPr lang="en" sz="5307"/>
              <a:t> videos</a:t>
            </a:r>
            <a:endParaRPr sz="5307"/>
          </a:p>
          <a:p>
            <a:pPr indent="0" lvl="0" marL="0" rtl="0" algn="l">
              <a:spcBef>
                <a:spcPts val="1200"/>
              </a:spcBef>
              <a:spcAft>
                <a:spcPts val="0"/>
              </a:spcAft>
              <a:buNone/>
            </a:pPr>
            <a:r>
              <a:rPr lang="en" sz="4607" u="sng">
                <a:solidFill>
                  <a:srgbClr val="1155CC"/>
                </a:solidFill>
                <a:latin typeface="Arial"/>
                <a:ea typeface="Arial"/>
                <a:cs typeface="Arial"/>
                <a:sym typeface="Arial"/>
                <a:hlinkClick r:id="rId3">
                  <a:extLst>
                    <a:ext uri="{A12FA001-AC4F-418D-AE19-62706E023703}">
                      <ahyp:hlinkClr val="tx"/>
                    </a:ext>
                  </a:extLst>
                </a:hlinkClick>
              </a:rPr>
              <a:t>https://youtu.be/cyKblSwOMck</a:t>
            </a:r>
            <a:endParaRPr sz="5307"/>
          </a:p>
          <a:p>
            <a:pPr indent="0" lvl="0" marL="0" rtl="0" algn="l">
              <a:spcBef>
                <a:spcPts val="1200"/>
              </a:spcBef>
              <a:spcAft>
                <a:spcPts val="0"/>
              </a:spcAft>
              <a:buNone/>
            </a:pPr>
            <a:r>
              <a:rPr lang="en" sz="4607" u="sng">
                <a:solidFill>
                  <a:srgbClr val="1155CC"/>
                </a:solidFill>
                <a:latin typeface="Arial"/>
                <a:ea typeface="Arial"/>
                <a:cs typeface="Arial"/>
                <a:sym typeface="Arial"/>
                <a:hlinkClick r:id="rId4">
                  <a:extLst>
                    <a:ext uri="{A12FA001-AC4F-418D-AE19-62706E023703}">
                      <ahyp:hlinkClr val="tx"/>
                    </a:ext>
                  </a:extLst>
                </a:hlinkClick>
              </a:rPr>
              <a:t>https://youtu.be/9SkTR2nrQ6Q</a:t>
            </a:r>
            <a:endParaRPr sz="5307"/>
          </a:p>
          <a:p>
            <a:pPr indent="0" lvl="0" marL="0" rtl="0" algn="l">
              <a:spcBef>
                <a:spcPts val="1200"/>
              </a:spcBef>
              <a:spcAft>
                <a:spcPts val="0"/>
              </a:spcAft>
              <a:buNone/>
            </a:pPr>
            <a:r>
              <a:rPr lang="en" sz="4607" u="sng">
                <a:solidFill>
                  <a:srgbClr val="1155CC"/>
                </a:solidFill>
                <a:latin typeface="Arial"/>
                <a:ea typeface="Arial"/>
                <a:cs typeface="Arial"/>
                <a:sym typeface="Arial"/>
                <a:hlinkClick r:id="rId5">
                  <a:extLst>
                    <a:ext uri="{A12FA001-AC4F-418D-AE19-62706E023703}">
                      <ahyp:hlinkClr val="tx"/>
                    </a:ext>
                  </a:extLst>
                </a:hlinkClick>
              </a:rPr>
              <a:t>https://youtu.be/LLGWRtoK1Xs</a:t>
            </a:r>
            <a:endParaRPr sz="5307"/>
          </a:p>
          <a:p>
            <a:pPr indent="0" lvl="0" marL="0" rtl="0" algn="l">
              <a:spcBef>
                <a:spcPts val="1200"/>
              </a:spcBef>
              <a:spcAft>
                <a:spcPts val="0"/>
              </a:spcAft>
              <a:buNone/>
            </a:pPr>
            <a:r>
              <a:t/>
            </a:r>
            <a:endParaRPr sz="5307"/>
          </a:p>
          <a:p>
            <a:pPr indent="0" lvl="0" marL="0" rtl="0" algn="l">
              <a:spcBef>
                <a:spcPts val="1200"/>
              </a:spcBef>
              <a:spcAft>
                <a:spcPts val="0"/>
              </a:spcAft>
              <a:buNone/>
            </a:pPr>
            <a:r>
              <a:rPr lang="en" sz="5307"/>
              <a:t>P</a:t>
            </a:r>
            <a:r>
              <a:rPr lang="en" sz="5307"/>
              <a:t>rocessed videos</a:t>
            </a:r>
            <a:endParaRPr sz="5307"/>
          </a:p>
          <a:p>
            <a:pPr indent="0" lvl="0" marL="0" rtl="0" algn="l">
              <a:spcBef>
                <a:spcPts val="1200"/>
              </a:spcBef>
              <a:spcAft>
                <a:spcPts val="0"/>
              </a:spcAft>
              <a:buNone/>
            </a:pPr>
            <a:r>
              <a:rPr lang="en" sz="5307" u="sng">
                <a:solidFill>
                  <a:schemeClr val="hlink"/>
                </a:solidFill>
                <a:hlinkClick r:id="rId6"/>
              </a:rPr>
              <a:t>https://www.youtube.com/watch?v=bEmZr0OixBA</a:t>
            </a:r>
            <a:endParaRPr sz="5307"/>
          </a:p>
          <a:p>
            <a:pPr indent="0" lvl="0" marL="0" rtl="0" algn="l">
              <a:spcBef>
                <a:spcPts val="1200"/>
              </a:spcBef>
              <a:spcAft>
                <a:spcPts val="0"/>
              </a:spcAft>
              <a:buNone/>
            </a:pPr>
            <a:r>
              <a:rPr lang="en" sz="5307" u="sng">
                <a:solidFill>
                  <a:schemeClr val="hlink"/>
                </a:solidFill>
                <a:hlinkClick r:id="rId7"/>
              </a:rPr>
              <a:t>https://www.youtube.com/watch?v=w35K7P77gxU</a:t>
            </a:r>
            <a:endParaRPr sz="5307"/>
          </a:p>
          <a:p>
            <a:pPr indent="0" lvl="0" marL="0" rtl="0" algn="l">
              <a:spcBef>
                <a:spcPts val="1200"/>
              </a:spcBef>
              <a:spcAft>
                <a:spcPts val="0"/>
              </a:spcAft>
              <a:buNone/>
            </a:pPr>
            <a:r>
              <a:rPr lang="en" sz="5307" u="sng">
                <a:solidFill>
                  <a:schemeClr val="hlink"/>
                </a:solidFill>
                <a:hlinkClick r:id="rId8"/>
              </a:rPr>
              <a:t>https://www.youtube.com/watch?v=Eps8HoSNc1A</a:t>
            </a:r>
            <a:endParaRPr sz="5307"/>
          </a:p>
          <a:p>
            <a:pPr indent="0" lvl="0" marL="0" rtl="0" algn="l">
              <a:spcBef>
                <a:spcPts val="1200"/>
              </a:spcBef>
              <a:spcAft>
                <a:spcPts val="0"/>
              </a:spcAft>
              <a:buNone/>
            </a:pPr>
            <a:r>
              <a:t/>
            </a:r>
            <a:endParaRPr sz="5307"/>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Face, Age and Genre Detection about?</a:t>
            </a:r>
            <a:endParaRPr/>
          </a:p>
        </p:txBody>
      </p:sp>
      <p:sp>
        <p:nvSpPr>
          <p:cNvPr id="75" name="Google Shape;75;p1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000000"/>
                </a:solidFill>
              </a:rPr>
              <a:t>I</a:t>
            </a:r>
            <a:r>
              <a:rPr lang="en">
                <a:solidFill>
                  <a:srgbClr val="000000"/>
                </a:solidFill>
              </a:rPr>
              <a:t>t is a program which is capable to take an image of a person, understand where  the face of the person and then pass it through a Machine learning and Deep learning algorithm to detect the gender and the approximate age of that person; it's as simple as that. </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can the Face, Age and Genre Detection be used For? </a:t>
            </a:r>
            <a:endParaRPr/>
          </a:p>
        </p:txBody>
      </p:sp>
      <p:sp>
        <p:nvSpPr>
          <p:cNvPr id="81" name="Google Shape;81;p15"/>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000000"/>
                </a:solidFill>
                <a:highlight>
                  <a:srgbClr val="FFFFFF"/>
                </a:highlight>
              </a:rPr>
              <a:t>This project is not only used for fun but can also be used to enhance safety across the world. Those features as Age and Gender classification can be helpful in several real-life situation including security and video surveillance, electronic customer relationship management, biometrics, electronic vending machines, human-computer interaction, entertainment, cosmetology, forensic art, and more. </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Features mostly needed for this project</a:t>
            </a:r>
            <a:endParaRPr/>
          </a:p>
        </p:txBody>
      </p:sp>
      <p:sp>
        <p:nvSpPr>
          <p:cNvPr id="87" name="Google Shape;87;p16"/>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Machine learning and Deep Learning are involved in this project. </a:t>
            </a:r>
            <a:endParaRPr>
              <a:solidFill>
                <a:srgbClr val="000000"/>
              </a:solidFill>
            </a:endParaRPr>
          </a:p>
          <a:p>
            <a:pPr indent="-342900" lvl="0" marL="457200" rtl="0" algn="l">
              <a:lnSpc>
                <a:spcPct val="87545"/>
              </a:lnSpc>
              <a:spcBef>
                <a:spcPts val="1200"/>
              </a:spcBef>
              <a:spcAft>
                <a:spcPts val="0"/>
              </a:spcAft>
              <a:buClr>
                <a:srgbClr val="000000"/>
              </a:buClr>
              <a:buSzPts val="1800"/>
              <a:buChar char="●"/>
            </a:pPr>
            <a:r>
              <a:rPr lang="en">
                <a:solidFill>
                  <a:srgbClr val="000000"/>
                </a:solidFill>
              </a:rPr>
              <a:t>This project uses OpenCV </a:t>
            </a:r>
            <a:endParaRPr>
              <a:solidFill>
                <a:srgbClr val="000000"/>
              </a:solidFill>
            </a:endParaRPr>
          </a:p>
          <a:p>
            <a:pPr indent="0" lvl="0" marL="457200" rtl="0" algn="l">
              <a:lnSpc>
                <a:spcPct val="87545"/>
              </a:lnSpc>
              <a:spcBef>
                <a:spcPts val="0"/>
              </a:spcBef>
              <a:spcAft>
                <a:spcPts val="0"/>
              </a:spcAft>
              <a:buNone/>
            </a:pPr>
            <a:r>
              <a:t/>
            </a:r>
            <a:endParaRPr>
              <a:solidFill>
                <a:srgbClr val="000000"/>
              </a:solidFill>
            </a:endParaRPr>
          </a:p>
          <a:p>
            <a:pPr indent="-342900" lvl="0" marL="457200" rtl="0" algn="l">
              <a:lnSpc>
                <a:spcPct val="87545"/>
              </a:lnSpc>
              <a:spcBef>
                <a:spcPts val="0"/>
              </a:spcBef>
              <a:spcAft>
                <a:spcPts val="0"/>
              </a:spcAft>
              <a:buClr>
                <a:srgbClr val="000000"/>
              </a:buClr>
              <a:buSzPts val="1800"/>
              <a:buChar char="●"/>
            </a:pPr>
            <a:r>
              <a:rPr lang="en">
                <a:solidFill>
                  <a:srgbClr val="000000"/>
                </a:solidFill>
              </a:rPr>
              <a:t>A function named Blob (in which I will give more details in the coming slides)</a:t>
            </a:r>
            <a:endParaRPr>
              <a:solidFill>
                <a:srgbClr val="000000"/>
              </a:solidFill>
            </a:endParaRPr>
          </a:p>
          <a:p>
            <a:pPr indent="0" lvl="0" marL="457200" rtl="0" algn="l">
              <a:lnSpc>
                <a:spcPct val="87545"/>
              </a:lnSpc>
              <a:spcBef>
                <a:spcPts val="0"/>
              </a:spcBef>
              <a:spcAft>
                <a:spcPts val="0"/>
              </a:spcAft>
              <a:buNone/>
            </a:pPr>
            <a:r>
              <a:t/>
            </a:r>
            <a:endParaRPr>
              <a:solidFill>
                <a:srgbClr val="000000"/>
              </a:solidFill>
            </a:endParaRPr>
          </a:p>
          <a:p>
            <a:pPr indent="-342900" lvl="0" marL="457200" rtl="0" algn="l">
              <a:lnSpc>
                <a:spcPct val="87545"/>
              </a:lnSpc>
              <a:spcBef>
                <a:spcPts val="0"/>
              </a:spcBef>
              <a:spcAft>
                <a:spcPts val="0"/>
              </a:spcAft>
              <a:buClr>
                <a:srgbClr val="000000"/>
              </a:buClr>
              <a:buSzPts val="1800"/>
              <a:buChar char="●"/>
            </a:pPr>
            <a:r>
              <a:rPr lang="en">
                <a:solidFill>
                  <a:srgbClr val="000000"/>
                </a:solidFill>
              </a:rPr>
              <a:t>Convolutional</a:t>
            </a:r>
            <a:r>
              <a:rPr lang="en">
                <a:solidFill>
                  <a:srgbClr val="000000"/>
                </a:solidFill>
              </a:rPr>
              <a:t> Neural N</a:t>
            </a:r>
            <a:r>
              <a:rPr lang="en">
                <a:solidFill>
                  <a:srgbClr val="000000"/>
                </a:solidFill>
              </a:rPr>
              <a:t>etwork</a:t>
            </a:r>
            <a:r>
              <a:rPr lang="en">
                <a:solidFill>
                  <a:srgbClr val="000000"/>
                </a:solidFill>
              </a:rPr>
              <a:t> </a:t>
            </a:r>
            <a:endParaRPr>
              <a:solidFill>
                <a:srgbClr val="000000"/>
              </a:solidFill>
            </a:endParaRPr>
          </a:p>
          <a:p>
            <a:pPr indent="0" lvl="0" marL="457200" rtl="0" algn="l">
              <a:lnSpc>
                <a:spcPct val="87545"/>
              </a:lnSpc>
              <a:spcBef>
                <a:spcPts val="0"/>
              </a:spcBef>
              <a:spcAft>
                <a:spcPts val="0"/>
              </a:spcAft>
              <a:buNone/>
            </a:pPr>
            <a:r>
              <a:t/>
            </a:r>
            <a:endParaRPr>
              <a:solidFill>
                <a:srgbClr val="000000"/>
              </a:solidFill>
            </a:endParaRPr>
          </a:p>
          <a:p>
            <a:pPr indent="-342900" lvl="0" marL="457200" rtl="0" algn="l">
              <a:lnSpc>
                <a:spcPct val="87545"/>
              </a:lnSpc>
              <a:spcBef>
                <a:spcPts val="0"/>
              </a:spcBef>
              <a:spcAft>
                <a:spcPts val="0"/>
              </a:spcAft>
              <a:buClr>
                <a:srgbClr val="000000"/>
              </a:buClr>
              <a:buSzPts val="1800"/>
              <a:buChar char="●"/>
            </a:pPr>
            <a:r>
              <a:rPr lang="en">
                <a:solidFill>
                  <a:srgbClr val="000000"/>
                </a:solidFill>
              </a:rPr>
              <a:t>A solid Dataset</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 I ran into</a:t>
            </a:r>
            <a:endParaRPr/>
          </a:p>
        </p:txBody>
      </p:sp>
      <p:sp>
        <p:nvSpPr>
          <p:cNvPr id="93" name="Google Shape;93;p17"/>
          <p:cNvSpPr txBox="1"/>
          <p:nvPr>
            <p:ph idx="1" type="body"/>
          </p:nvPr>
        </p:nvSpPr>
        <p:spPr>
          <a:xfrm>
            <a:off x="311700" y="1417800"/>
            <a:ext cx="8520600" cy="3150900"/>
          </a:xfrm>
          <a:prstGeom prst="rect">
            <a:avLst/>
          </a:prstGeom>
        </p:spPr>
        <p:txBody>
          <a:bodyPr anchorCtr="0" anchor="t" bIns="91425" lIns="91425" spcFirstLastPara="1" rIns="91425" wrap="square" tIns="91425">
            <a:normAutofit fontScale="92500" lnSpcReduction="10000"/>
          </a:bodyPr>
          <a:lstStyle/>
          <a:p>
            <a:pPr indent="0" lvl="0" marL="0" rtl="0" algn="just">
              <a:lnSpc>
                <a:spcPct val="87545"/>
              </a:lnSpc>
              <a:spcBef>
                <a:spcPts val="0"/>
              </a:spcBef>
              <a:spcAft>
                <a:spcPts val="0"/>
              </a:spcAft>
              <a:buNone/>
            </a:pPr>
            <a:r>
              <a:rPr lang="en">
                <a:solidFill>
                  <a:srgbClr val="000000"/>
                </a:solidFill>
                <a:latin typeface="Times New Roman"/>
                <a:ea typeface="Times New Roman"/>
                <a:cs typeface="Times New Roman"/>
                <a:sym typeface="Times New Roman"/>
              </a:rPr>
              <a:t>The first issue we ran into was based on the training the model via CNN in which we couldn’t have satisfied and efficient enough results to fully accommodate it to the detection part of the project. This project was already a failure based on the results I got </a:t>
            </a:r>
            <a:r>
              <a:rPr lang="en">
                <a:solidFill>
                  <a:srgbClr val="000000"/>
                </a:solidFill>
                <a:latin typeface="Times New Roman"/>
                <a:ea typeface="Times New Roman"/>
                <a:cs typeface="Times New Roman"/>
                <a:sym typeface="Times New Roman"/>
              </a:rPr>
              <a:t>when training. The max results was 76% when adding more layers. </a:t>
            </a:r>
            <a:endParaRPr>
              <a:solidFill>
                <a:srgbClr val="000000"/>
              </a:solidFill>
              <a:latin typeface="Times New Roman"/>
              <a:ea typeface="Times New Roman"/>
              <a:cs typeface="Times New Roman"/>
              <a:sym typeface="Times New Roman"/>
            </a:endParaRPr>
          </a:p>
          <a:p>
            <a:pPr indent="0" lvl="0" marL="0" rtl="0" algn="just">
              <a:lnSpc>
                <a:spcPct val="87545"/>
              </a:lnSpc>
              <a:spcBef>
                <a:spcPts val="40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just">
              <a:lnSpc>
                <a:spcPct val="87545"/>
              </a:lnSpc>
              <a:spcBef>
                <a:spcPts val="400"/>
              </a:spcBef>
              <a:spcAft>
                <a:spcPts val="0"/>
              </a:spcAft>
              <a:buNone/>
            </a:pPr>
            <a:r>
              <a:rPr lang="en">
                <a:solidFill>
                  <a:srgbClr val="000000"/>
                </a:solidFill>
                <a:latin typeface="Times New Roman"/>
                <a:ea typeface="Times New Roman"/>
                <a:cs typeface="Times New Roman"/>
                <a:sym typeface="Times New Roman"/>
              </a:rPr>
              <a:t>As result, we opt to use a great alternative suggestion from Misbah Mohammed, in which and send me a link of his youtube video where he talked about pre-trained model and how to use them. </a:t>
            </a:r>
            <a:endParaRPr>
              <a:solidFill>
                <a:srgbClr val="000000"/>
              </a:solidFill>
              <a:latin typeface="Times New Roman"/>
              <a:ea typeface="Times New Roman"/>
              <a:cs typeface="Times New Roman"/>
              <a:sym typeface="Times New Roman"/>
            </a:endParaRPr>
          </a:p>
          <a:p>
            <a:pPr indent="0" lvl="0" marL="0" rtl="0" algn="just">
              <a:lnSpc>
                <a:spcPct val="87545"/>
              </a:lnSpc>
              <a:spcBef>
                <a:spcPts val="40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just">
              <a:lnSpc>
                <a:spcPct val="87545"/>
              </a:lnSpc>
              <a:spcBef>
                <a:spcPts val="400"/>
              </a:spcBef>
              <a:spcAft>
                <a:spcPts val="0"/>
              </a:spcAft>
              <a:buNone/>
            </a:pPr>
            <a:r>
              <a:rPr lang="en">
                <a:solidFill>
                  <a:srgbClr val="000000"/>
                </a:solidFill>
                <a:latin typeface="Times New Roman"/>
                <a:ea typeface="Times New Roman"/>
                <a:cs typeface="Times New Roman"/>
                <a:sym typeface="Times New Roman"/>
              </a:rPr>
              <a:t>The second issue was based on the </a:t>
            </a:r>
            <a:r>
              <a:rPr lang="en">
                <a:solidFill>
                  <a:srgbClr val="000000"/>
                </a:solidFill>
                <a:latin typeface="Times New Roman"/>
                <a:ea typeface="Times New Roman"/>
                <a:cs typeface="Times New Roman"/>
                <a:sym typeface="Times New Roman"/>
              </a:rPr>
              <a:t>efficacy</a:t>
            </a:r>
            <a:r>
              <a:rPr lang="en">
                <a:solidFill>
                  <a:srgbClr val="000000"/>
                </a:solidFill>
                <a:latin typeface="Times New Roman"/>
                <a:ea typeface="Times New Roman"/>
                <a:cs typeface="Times New Roman"/>
                <a:sym typeface="Times New Roman"/>
              </a:rPr>
              <a:t> of detecting the face in which was a little bit off in some cases. We fixed it via tweaking the blob </a:t>
            </a:r>
            <a:endParaRPr>
              <a:solidFill>
                <a:srgbClr val="000000"/>
              </a:solidFill>
              <a:latin typeface="Times New Roman"/>
              <a:ea typeface="Times New Roman"/>
              <a:cs typeface="Times New Roman"/>
              <a:sym typeface="Times New Roman"/>
            </a:endParaRPr>
          </a:p>
          <a:p>
            <a:pPr indent="0" lvl="0" marL="0" rtl="0" algn="just">
              <a:lnSpc>
                <a:spcPct val="87545"/>
              </a:lnSpc>
              <a:spcBef>
                <a:spcPts val="400"/>
              </a:spcBef>
              <a:spcAft>
                <a:spcPts val="0"/>
              </a:spcAft>
              <a:buNone/>
            </a:pPr>
            <a:r>
              <a:rPr lang="en" sz="900">
                <a:solidFill>
                  <a:srgbClr val="000000"/>
                </a:solidFill>
                <a:latin typeface="Times New Roman"/>
                <a:ea typeface="Times New Roman"/>
                <a:cs typeface="Times New Roman"/>
                <a:sym typeface="Times New Roman"/>
              </a:rPr>
              <a:t> </a:t>
            </a:r>
            <a:endParaRPr sz="900">
              <a:solidFill>
                <a:srgbClr val="000000"/>
              </a:solidFill>
              <a:latin typeface="Times New Roman"/>
              <a:ea typeface="Times New Roman"/>
              <a:cs typeface="Times New Roman"/>
              <a:sym typeface="Times New Roman"/>
            </a:endParaRPr>
          </a:p>
          <a:p>
            <a:pPr indent="0" lvl="0" marL="0" rtl="0" algn="l">
              <a:spcBef>
                <a:spcPts val="400"/>
              </a:spcBef>
              <a:spcAft>
                <a:spcPts val="1200"/>
              </a:spcAft>
              <a:buNone/>
            </a:pPr>
            <a:r>
              <a:t/>
            </a:r>
            <a:endParaRPr/>
          </a:p>
        </p:txBody>
      </p:sp>
      <p:pic>
        <p:nvPicPr>
          <p:cNvPr id="94" name="Google Shape;94;p17"/>
          <p:cNvPicPr preferRelativeResize="0"/>
          <p:nvPr/>
        </p:nvPicPr>
        <p:blipFill>
          <a:blip r:embed="rId3">
            <a:alphaModFix/>
          </a:blip>
          <a:stretch>
            <a:fillRect/>
          </a:stretch>
        </p:blipFill>
        <p:spPr>
          <a:xfrm>
            <a:off x="5878275" y="3906350"/>
            <a:ext cx="3109525" cy="12371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pre-trained models?</a:t>
            </a:r>
            <a:endParaRPr/>
          </a:p>
        </p:txBody>
      </p:sp>
      <p:sp>
        <p:nvSpPr>
          <p:cNvPr id="100" name="Google Shape;100;p18"/>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Pre-trained modes are models developed, deployed and made by researchers. </a:t>
            </a:r>
            <a:endParaRPr>
              <a:solidFill>
                <a:srgbClr val="000000"/>
              </a:solidFill>
            </a:endParaRPr>
          </a:p>
          <a:p>
            <a:pPr indent="0" lvl="0" marL="0" rtl="0" algn="l">
              <a:spcBef>
                <a:spcPts val="1200"/>
              </a:spcBef>
              <a:spcAft>
                <a:spcPts val="0"/>
              </a:spcAft>
              <a:buNone/>
            </a:pPr>
            <a:r>
              <a:rPr lang="en">
                <a:solidFill>
                  <a:srgbClr val="000000"/>
                </a:solidFill>
              </a:rPr>
              <a:t>They are shipped through different types of images which they themselves collected and they also had their own database. </a:t>
            </a:r>
            <a:endParaRPr>
              <a:solidFill>
                <a:srgbClr val="000000"/>
              </a:solidFill>
            </a:endParaRPr>
          </a:p>
          <a:p>
            <a:pPr indent="0" lvl="0" marL="0" rtl="0" algn="l">
              <a:spcBef>
                <a:spcPts val="1200"/>
              </a:spcBef>
              <a:spcAft>
                <a:spcPts val="1200"/>
              </a:spcAft>
              <a:buNone/>
            </a:pPr>
            <a:r>
              <a:rPr lang="en">
                <a:solidFill>
                  <a:srgbClr val="000000"/>
                </a:solidFill>
              </a:rPr>
              <a:t>Those images collected are completely different. They had a different brightness, different profile, were taken on a different day, different saturation, different person in which make those used images have different property level.</a:t>
            </a:r>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did I execute this  project?</a:t>
            </a:r>
            <a:endParaRPr/>
          </a:p>
        </p:txBody>
      </p:sp>
      <p:sp>
        <p:nvSpPr>
          <p:cNvPr id="106" name="Google Shape;106;p19"/>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Three step were required to fully execute this project:</a:t>
            </a:r>
            <a:endParaRPr>
              <a:solidFill>
                <a:srgbClr val="000000"/>
              </a:solidFill>
            </a:endParaRPr>
          </a:p>
          <a:p>
            <a:pPr indent="-342900" lvl="0" marL="457200" rtl="0" algn="l">
              <a:spcBef>
                <a:spcPts val="1200"/>
              </a:spcBef>
              <a:spcAft>
                <a:spcPts val="0"/>
              </a:spcAft>
              <a:buClr>
                <a:srgbClr val="000000"/>
              </a:buClr>
              <a:buSzPts val="1800"/>
              <a:buChar char="●"/>
            </a:pPr>
            <a:r>
              <a:rPr lang="en">
                <a:solidFill>
                  <a:srgbClr val="000000"/>
                </a:solidFill>
              </a:rPr>
              <a:t>Face reduction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Pre-processing stage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Age and Gender detection </a:t>
            </a:r>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Execution: Step 1</a:t>
            </a:r>
            <a:endParaRPr/>
          </a:p>
        </p:txBody>
      </p:sp>
      <p:sp>
        <p:nvSpPr>
          <p:cNvPr id="112" name="Google Shape;112;p20"/>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just">
              <a:lnSpc>
                <a:spcPct val="87545"/>
              </a:lnSpc>
              <a:spcBef>
                <a:spcPts val="0"/>
              </a:spcBef>
              <a:spcAft>
                <a:spcPts val="0"/>
              </a:spcAft>
              <a:buNone/>
            </a:pPr>
            <a:r>
              <a:rPr lang="en">
                <a:solidFill>
                  <a:srgbClr val="000000"/>
                </a:solidFill>
              </a:rPr>
              <a:t>Step one is simply doing the face reduction. This step is reading the image and passing it to the face detectors. Once the face is detected and there's a small pre-processing stage in which localize and lock the face in to start pre-processing. </a:t>
            </a:r>
            <a:endParaRPr>
              <a:solidFill>
                <a:srgbClr val="000000"/>
              </a:solidFill>
            </a:endParaRPr>
          </a:p>
          <a:p>
            <a:pPr indent="0" lvl="0" marL="0" rtl="0" algn="l">
              <a:spcBef>
                <a:spcPts val="400"/>
              </a:spcBef>
              <a:spcAft>
                <a:spcPts val="1200"/>
              </a:spcAft>
              <a:buNone/>
            </a:pPr>
            <a:r>
              <a:t/>
            </a:r>
            <a:endParaRPr/>
          </a:p>
        </p:txBody>
      </p:sp>
      <p:pic>
        <p:nvPicPr>
          <p:cNvPr id="113" name="Google Shape;113;p20"/>
          <p:cNvPicPr preferRelativeResize="0"/>
          <p:nvPr/>
        </p:nvPicPr>
        <p:blipFill>
          <a:blip r:embed="rId3">
            <a:alphaModFix/>
          </a:blip>
          <a:stretch>
            <a:fillRect/>
          </a:stretch>
        </p:blipFill>
        <p:spPr>
          <a:xfrm>
            <a:off x="1303800" y="2754600"/>
            <a:ext cx="4572000" cy="2076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Execution: </a:t>
            </a:r>
            <a:r>
              <a:rPr lang="en"/>
              <a:t>Step 2</a:t>
            </a:r>
            <a:endParaRPr/>
          </a:p>
        </p:txBody>
      </p:sp>
      <p:sp>
        <p:nvSpPr>
          <p:cNvPr id="119" name="Google Shape;119;p21"/>
          <p:cNvSpPr txBox="1"/>
          <p:nvPr>
            <p:ph idx="1" type="body"/>
          </p:nvPr>
        </p:nvSpPr>
        <p:spPr>
          <a:xfrm>
            <a:off x="1303800" y="1462500"/>
            <a:ext cx="7030500" cy="2728500"/>
          </a:xfrm>
          <a:prstGeom prst="rect">
            <a:avLst/>
          </a:prstGeom>
        </p:spPr>
        <p:txBody>
          <a:bodyPr anchorCtr="0" anchor="t" bIns="91425" lIns="91425" spcFirstLastPara="1" rIns="91425" wrap="square" tIns="91425">
            <a:normAutofit fontScale="92500" lnSpcReduction="20000"/>
          </a:bodyPr>
          <a:lstStyle/>
          <a:p>
            <a:pPr indent="0" lvl="0" marL="0" rtl="0" algn="just">
              <a:lnSpc>
                <a:spcPct val="87545"/>
              </a:lnSpc>
              <a:spcBef>
                <a:spcPts val="0"/>
              </a:spcBef>
              <a:spcAft>
                <a:spcPts val="0"/>
              </a:spcAft>
              <a:buNone/>
            </a:pPr>
            <a:r>
              <a:rPr lang="en">
                <a:solidFill>
                  <a:srgbClr val="000000"/>
                </a:solidFill>
              </a:rPr>
              <a:t>Step two is the pre-processing stage: some sort of processing on the image and once that is done then you're sending it to the detector module which is going to detect the age and gender of the person.</a:t>
            </a:r>
            <a:endParaRPr>
              <a:solidFill>
                <a:srgbClr val="000000"/>
              </a:solidFill>
            </a:endParaRPr>
          </a:p>
          <a:p>
            <a:pPr indent="0" lvl="0" marL="0" rtl="0" algn="just">
              <a:lnSpc>
                <a:spcPct val="87545"/>
              </a:lnSpc>
              <a:spcBef>
                <a:spcPts val="400"/>
              </a:spcBef>
              <a:spcAft>
                <a:spcPts val="0"/>
              </a:spcAft>
              <a:buNone/>
            </a:pPr>
            <a:r>
              <a:t/>
            </a:r>
            <a:endParaRPr>
              <a:solidFill>
                <a:srgbClr val="000000"/>
              </a:solidFill>
            </a:endParaRPr>
          </a:p>
          <a:p>
            <a:pPr indent="0" lvl="0" marL="0" rtl="0" algn="l">
              <a:spcBef>
                <a:spcPts val="400"/>
              </a:spcBef>
              <a:spcAft>
                <a:spcPts val="0"/>
              </a:spcAft>
              <a:buNone/>
            </a:pPr>
            <a:r>
              <a:rPr lang="en">
                <a:solidFill>
                  <a:srgbClr val="000000"/>
                </a:solidFill>
              </a:rPr>
              <a:t>This step uses the function called </a:t>
            </a:r>
            <a:r>
              <a:rPr b="1" lang="en">
                <a:solidFill>
                  <a:srgbClr val="000000"/>
                </a:solidFill>
              </a:rPr>
              <a:t>blob</a:t>
            </a:r>
            <a:r>
              <a:rPr lang="en">
                <a:solidFill>
                  <a:srgbClr val="000000"/>
                </a:solidFill>
              </a:rPr>
              <a:t> that I </a:t>
            </a:r>
            <a:r>
              <a:rPr lang="en">
                <a:solidFill>
                  <a:srgbClr val="000000"/>
                </a:solidFill>
              </a:rPr>
              <a:t>referred</a:t>
            </a:r>
            <a:r>
              <a:rPr lang="en">
                <a:solidFill>
                  <a:srgbClr val="000000"/>
                </a:solidFill>
              </a:rPr>
              <a:t> on the third slide.</a:t>
            </a:r>
            <a:endParaRPr>
              <a:solidFill>
                <a:srgbClr val="000000"/>
              </a:solidFill>
            </a:endParaRPr>
          </a:p>
          <a:p>
            <a:pPr indent="0" lvl="0" marL="0" rtl="0" algn="l">
              <a:spcBef>
                <a:spcPts val="1200"/>
              </a:spcBef>
              <a:spcAft>
                <a:spcPts val="0"/>
              </a:spcAft>
              <a:buNone/>
            </a:pPr>
            <a:r>
              <a:rPr lang="en">
                <a:solidFill>
                  <a:srgbClr val="000000"/>
                </a:solidFill>
              </a:rPr>
              <a:t>The </a:t>
            </a:r>
            <a:r>
              <a:rPr b="1" lang="en">
                <a:solidFill>
                  <a:srgbClr val="000000"/>
                </a:solidFill>
              </a:rPr>
              <a:t>blob</a:t>
            </a:r>
            <a:r>
              <a:rPr lang="en">
                <a:solidFill>
                  <a:srgbClr val="000000"/>
                </a:solidFill>
              </a:rPr>
              <a:t> from image just brings that image into that basic property so that when you send it to the gender or the age detection model it will give you the right output without much error.</a:t>
            </a:r>
            <a:endParaRPr>
              <a:solidFill>
                <a:srgbClr val="000000"/>
              </a:solidFill>
            </a:endParaRPr>
          </a:p>
          <a:p>
            <a:pPr indent="0" lvl="0" marL="0" rtl="0" algn="l">
              <a:spcBef>
                <a:spcPts val="1200"/>
              </a:spcBef>
              <a:spcAft>
                <a:spcPts val="1200"/>
              </a:spcAft>
              <a:buNone/>
            </a:pPr>
            <a:r>
              <a:t/>
            </a:r>
            <a:endParaRPr>
              <a:solidFill>
                <a:srgbClr val="000000"/>
              </a:solidFill>
            </a:endParaRPr>
          </a:p>
        </p:txBody>
      </p:sp>
      <p:pic>
        <p:nvPicPr>
          <p:cNvPr id="120" name="Google Shape;120;p21"/>
          <p:cNvPicPr preferRelativeResize="0"/>
          <p:nvPr/>
        </p:nvPicPr>
        <p:blipFill rotWithShape="1">
          <a:blip r:embed="rId3">
            <a:alphaModFix/>
          </a:blip>
          <a:srcRect b="52111" l="0" r="0" t="0"/>
          <a:stretch/>
        </p:blipFill>
        <p:spPr>
          <a:xfrm>
            <a:off x="1163775" y="3823075"/>
            <a:ext cx="7310551" cy="101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